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7" r:id="rId4"/>
    <p:sldId id="258" r:id="rId5"/>
    <p:sldId id="259" r:id="rId6"/>
    <p:sldId id="262" r:id="rId7"/>
    <p:sldId id="270" r:id="rId8"/>
    <p:sldId id="263" r:id="rId9"/>
    <p:sldId id="273" r:id="rId10"/>
    <p:sldId id="267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8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43C5-F47D-499A-BEB8-D6CDC8A5507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6882-4379-40AB-9C65-819D97B51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6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what we’ve learned regarding Charleston’s housing situation</a:t>
            </a:r>
          </a:p>
          <a:p>
            <a:r>
              <a:rPr lang="en-US" dirty="0" smtClean="0"/>
              <a:t>Present draft recommendations and gather feedback</a:t>
            </a:r>
          </a:p>
        </p:txBody>
      </p:sp>
    </p:spTree>
    <p:extLst>
      <p:ext uri="{BB962C8B-B14F-4D97-AF65-F5344CB8AC3E}">
        <p14:creationId xmlns:p14="http://schemas.microsoft.com/office/powerpoint/2010/main" val="179725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576" y="1597851"/>
            <a:ext cx="9144000" cy="2387600"/>
          </a:xfrm>
        </p:spPr>
        <p:txBody>
          <a:bodyPr/>
          <a:lstStyle/>
          <a:p>
            <a:r>
              <a:rPr lang="en-US" dirty="0" smtClean="0"/>
              <a:t>Community input &amp; Draft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49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Housing-related Recs in other Plan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592"/>
            <a:ext cx="10515600" cy="486937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Increase residential density and develop Transit-oriented Development (TOD) strategies along the future </a:t>
            </a:r>
            <a:r>
              <a:rPr lang="en-US" dirty="0" err="1" smtClean="0"/>
              <a:t>Lowcountry</a:t>
            </a:r>
            <a:r>
              <a:rPr lang="en-US" dirty="0" smtClean="0"/>
              <a:t> Rapid Transit route and other key public transit corridors. (Land Use)</a:t>
            </a:r>
          </a:p>
          <a:p>
            <a:r>
              <a:rPr lang="en-US" dirty="0" smtClean="0"/>
              <a:t>Create in-town job centers along key transit corridors in the city. (Land Use)</a:t>
            </a:r>
          </a:p>
          <a:p>
            <a:pPr fontAlgn="base"/>
            <a:r>
              <a:rPr lang="en-US" dirty="0"/>
              <a:t>Make best use of high land around the city for residential, commercial and mixed use development, especially areas around current or future public transit corridors. </a:t>
            </a:r>
            <a:r>
              <a:rPr lang="en-US" dirty="0" smtClean="0"/>
              <a:t>(Land Use)</a:t>
            </a:r>
            <a:endParaRPr lang="en-US" dirty="0"/>
          </a:p>
          <a:p>
            <a:pPr fontAlgn="base"/>
            <a:r>
              <a:rPr lang="en-US" dirty="0"/>
              <a:t>Reduce densities on low ground, and eliminate development in future marsh migration areas. Adapt and defend structures currently  in these areas wherever feasible</a:t>
            </a:r>
            <a:r>
              <a:rPr lang="en-US" dirty="0" smtClean="0"/>
              <a:t>. (Land Use)</a:t>
            </a:r>
            <a:endParaRPr lang="en-US" dirty="0"/>
          </a:p>
          <a:p>
            <a:r>
              <a:rPr lang="en-US" dirty="0" smtClean="0"/>
              <a:t>Identify and protect historic African American Settlement Communities around the city through planning and development policies. (Cultural Resources)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29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4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Housing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CHARLESTON CITY PLAN HOUSING LAB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smtClean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86118" y="1746490"/>
            <a:ext cx="6781808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rgbClr val="567C81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3530" kern="0" dirty="0"/>
              <a:t>HOUSING ELEMENT</a:t>
            </a:r>
            <a:endParaRPr lang="en-US" sz="353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1591235" y="2689412"/>
            <a:ext cx="9766151" cy="2699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What is the state of our current housing stock – by </a:t>
            </a:r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location, type, age, condition, owner and renter occupancy, </a:t>
            </a:r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and </a:t>
            </a:r>
            <a:r>
              <a:rPr lang="en-US" sz="2118" b="1" i="1" dirty="0">
                <a:solidFill>
                  <a:srgbClr val="C97323"/>
                </a:solidFill>
                <a:latin typeface="Century Schoolbook" panose="02040604050505020304" pitchFamily="18" charset="0"/>
              </a:rPr>
              <a:t>affordability</a:t>
            </a:r>
          </a:p>
          <a:p>
            <a:endParaRPr lang="en-US" sz="2118" i="1" dirty="0">
              <a:solidFill>
                <a:srgbClr val="567C81"/>
              </a:solidFill>
              <a:latin typeface="Century Schoolbook" panose="02040604050505020304" pitchFamily="18" charset="0"/>
            </a:endParaRPr>
          </a:p>
          <a:p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What are the current and future </a:t>
            </a:r>
            <a:r>
              <a:rPr lang="en-US" sz="2118" b="1" i="1" dirty="0">
                <a:solidFill>
                  <a:srgbClr val="C97323"/>
                </a:solidFill>
                <a:latin typeface="Century Schoolbook" panose="02040604050505020304" pitchFamily="18" charset="0"/>
              </a:rPr>
              <a:t>housing needs? </a:t>
            </a:r>
          </a:p>
          <a:p>
            <a:endParaRPr lang="en-US" sz="2118" i="1" dirty="0">
              <a:solidFill>
                <a:srgbClr val="567C81"/>
              </a:solidFill>
              <a:latin typeface="Century Schoolbook" panose="02040604050505020304" pitchFamily="18" charset="0"/>
            </a:endParaRPr>
          </a:p>
          <a:p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In what ways are we </a:t>
            </a:r>
            <a:r>
              <a:rPr lang="en-US" sz="2118" b="1" i="1" dirty="0">
                <a:solidFill>
                  <a:srgbClr val="C97323"/>
                </a:solidFill>
                <a:latin typeface="Century Schoolbook" panose="02040604050505020304" pitchFamily="18" charset="0"/>
              </a:rPr>
              <a:t>hindering</a:t>
            </a:r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 the creation of affordable housing?</a:t>
            </a:r>
            <a:endParaRPr lang="en-US" sz="2118" b="1" i="1" dirty="0">
              <a:solidFill>
                <a:srgbClr val="C97323"/>
              </a:solidFill>
              <a:latin typeface="Century Schoolbook" panose="02040604050505020304" pitchFamily="18" charset="0"/>
            </a:endParaRPr>
          </a:p>
          <a:p>
            <a:endParaRPr lang="en-US" sz="2118" i="1" dirty="0">
              <a:solidFill>
                <a:srgbClr val="567C81"/>
              </a:solidFill>
              <a:latin typeface="Century Schoolbook" panose="02040604050505020304" pitchFamily="18" charset="0"/>
            </a:endParaRPr>
          </a:p>
          <a:p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How can we </a:t>
            </a:r>
            <a:r>
              <a:rPr lang="en-US" sz="2118" b="1" i="1" dirty="0">
                <a:solidFill>
                  <a:srgbClr val="C97323"/>
                </a:solidFill>
                <a:latin typeface="Century Schoolbook" panose="02040604050505020304" pitchFamily="18" charset="0"/>
              </a:rPr>
              <a:t>encourage</a:t>
            </a:r>
            <a:r>
              <a:rPr lang="en-US" sz="2118" i="1" dirty="0">
                <a:solidFill>
                  <a:srgbClr val="567C81"/>
                </a:solidFill>
                <a:latin typeface="Century Schoolbook" panose="02040604050505020304" pitchFamily="18" charset="0"/>
              </a:rPr>
              <a:t> affordable housing development?</a:t>
            </a:r>
            <a:endParaRPr lang="en-US" sz="2118" i="1" dirty="0">
              <a:solidFill>
                <a:srgbClr val="567C8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30" y="395139"/>
            <a:ext cx="1411941" cy="1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CHARLESTON CITY PLAN HOUSING 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smtClean="0"/>
              <a:t>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41713" y="1215563"/>
            <a:ext cx="5969374" cy="510988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AFFORDABLE TO WHOM?</a:t>
            </a:r>
          </a:p>
          <a:p>
            <a:endParaRPr lang="en-US" sz="1765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r>
              <a:rPr lang="en-US" sz="1765" dirty="0">
                <a:solidFill>
                  <a:srgbClr val="295453"/>
                </a:solidFill>
                <a:latin typeface="Century Gothic" panose="020B0502020202020204" pitchFamily="34" charset="0"/>
              </a:rPr>
              <a:t>“Affordability” is usually categorized by percentage of the Area Median Income or (AMI). </a:t>
            </a:r>
          </a:p>
          <a:p>
            <a:r>
              <a:rPr lang="en-US" sz="1588" dirty="0">
                <a:solidFill>
                  <a:srgbClr val="295453"/>
                </a:solidFill>
                <a:latin typeface="Century Gothic" panose="020B0502020202020204" pitchFamily="34" charset="0"/>
              </a:rPr>
              <a:t>(Calculated using incomes from across the region, not just the City of Charleston).</a:t>
            </a:r>
          </a:p>
          <a:p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65"/>
              </a:spcAft>
            </a:pPr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30% AMI = $17,050</a:t>
            </a:r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65"/>
              </a:spcAft>
            </a:pPr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60% AMI = $34,020</a:t>
            </a:r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65"/>
              </a:spcAft>
            </a:pPr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80% AMI = $45,400</a:t>
            </a:r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65"/>
              </a:spcAft>
            </a:pPr>
            <a:r>
              <a:rPr lang="en-US" sz="1765" b="1" dirty="0">
                <a:solidFill>
                  <a:srgbClr val="C97323"/>
                </a:solidFill>
                <a:latin typeface="Century Gothic" panose="020B0502020202020204" pitchFamily="34" charset="0"/>
              </a:rPr>
              <a:t>Area Median Income (AMI) = 56,700</a:t>
            </a:r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265"/>
              </a:spcAft>
            </a:pPr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120%% AMI= $68,040</a:t>
            </a:r>
          </a:p>
          <a:p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  <a:p>
            <a:r>
              <a:rPr lang="en-US" sz="1412" i="1" dirty="0">
                <a:solidFill>
                  <a:srgbClr val="C97323"/>
                </a:solidFill>
                <a:latin typeface="Century Gothic" panose="020B0502020202020204" pitchFamily="34" charset="0"/>
              </a:rPr>
              <a:t>These numbers reflect annual incomes for a single-person household and are based on the numbers published by the Department of Housing and Urban Development (HUD) for the 2020-2021 fiscal year.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15704" y="672428"/>
            <a:ext cx="6781808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rgbClr val="567C81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3530" kern="0" dirty="0"/>
              <a:t>WHAT IS AFFORDABLE HOUSING?</a:t>
            </a:r>
            <a:endParaRPr lang="en-US" sz="3530" kern="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84412" y="1748118"/>
            <a:ext cx="4365196" cy="2958353"/>
            <a:chOff x="8286178" y="2438400"/>
            <a:chExt cx="4947222" cy="3352800"/>
          </a:xfrm>
        </p:grpSpPr>
        <p:sp>
          <p:nvSpPr>
            <p:cNvPr id="14" name="Rectangle 13"/>
            <p:cNvSpPr/>
            <p:nvPr/>
          </p:nvSpPr>
          <p:spPr>
            <a:xfrm>
              <a:off x="8286178" y="2438400"/>
              <a:ext cx="4947222" cy="3352800"/>
            </a:xfrm>
            <a:prstGeom prst="rect">
              <a:avLst/>
            </a:prstGeom>
            <a:noFill/>
            <a:ln w="28575">
              <a:solidFill>
                <a:srgbClr val="295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65" b="1" dirty="0">
                  <a:solidFill>
                    <a:srgbClr val="295453"/>
                  </a:solidFill>
                  <a:latin typeface="Century Gothic" panose="020B0502020202020204" pitchFamily="34" charset="0"/>
                </a:rPr>
                <a:t>The standard definition for affordable housing is when housing expenses add up to 30% or less of a household’s annual income </a:t>
              </a:r>
              <a:r>
                <a:rPr lang="en-US" sz="1765" b="1" dirty="0">
                  <a:solidFill>
                    <a:srgbClr val="C97323"/>
                  </a:solidFill>
                  <a:latin typeface="Century Gothic" panose="020B0502020202020204" pitchFamily="34" charset="0"/>
                </a:rPr>
                <a:t>(BEFORE TAXES)</a:t>
              </a:r>
              <a:r>
                <a:rPr lang="en-US" sz="1765" b="1" dirty="0">
                  <a:solidFill>
                    <a:srgbClr val="295453"/>
                  </a:solidFill>
                  <a:latin typeface="Century Gothic" panose="020B0502020202020204" pitchFamily="34" charset="0"/>
                </a:rPr>
                <a:t>.</a:t>
              </a: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765" b="1" dirty="0">
                <a:solidFill>
                  <a:srgbClr val="295453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067067" y="4106552"/>
              <a:ext cx="1337533" cy="1456048"/>
              <a:chOff x="9990867" y="4038600"/>
              <a:chExt cx="1337533" cy="1456048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90867" y="4038600"/>
                <a:ext cx="1337533" cy="1456048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10425843" y="4506322"/>
                <a:ext cx="609600" cy="7818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883" b="1" dirty="0">
                    <a:solidFill>
                      <a:srgbClr val="567C81"/>
                    </a:solidFill>
                    <a:latin typeface="Century Gothic" panose="020B0502020202020204" pitchFamily="34" charset="0"/>
                  </a:rPr>
                  <a:t>$</a:t>
                </a:r>
                <a:endParaRPr lang="en-US" sz="3883" b="1" dirty="0">
                  <a:solidFill>
                    <a:srgbClr val="567C8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1785600" y="4135705"/>
              <a:ext cx="1337533" cy="1426895"/>
              <a:chOff x="11824747" y="4009420"/>
              <a:chExt cx="1337533" cy="1426895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24747" y="4009420"/>
                <a:ext cx="1337533" cy="1426895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12242800" y="4488359"/>
                <a:ext cx="609600" cy="7818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883" b="1" dirty="0">
                    <a:solidFill>
                      <a:srgbClr val="567C81"/>
                    </a:solidFill>
                    <a:latin typeface="Century Gothic" panose="020B0502020202020204" pitchFamily="34" charset="0"/>
                  </a:rPr>
                  <a:t>$</a:t>
                </a:r>
                <a:endParaRPr lang="en-US" sz="3883" b="1" dirty="0">
                  <a:solidFill>
                    <a:srgbClr val="567C8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398244" y="4114800"/>
              <a:ext cx="1329956" cy="1447800"/>
              <a:chOff x="8398244" y="4114800"/>
              <a:chExt cx="1329956" cy="144780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98244" y="4114800"/>
                <a:ext cx="1329956" cy="1447800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8814816" y="4555225"/>
                <a:ext cx="609601" cy="7818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883" b="1" dirty="0">
                    <a:solidFill>
                      <a:srgbClr val="C97323"/>
                    </a:solidFill>
                    <a:latin typeface="Century Gothic" panose="020B0502020202020204" pitchFamily="34" charset="0"/>
                  </a:rPr>
                  <a:t>$</a:t>
                </a:r>
                <a:endParaRPr lang="en-US" sz="3883" b="1" dirty="0">
                  <a:solidFill>
                    <a:srgbClr val="C97323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615704" y="4882896"/>
            <a:ext cx="4687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blurb from infographic: “what do we mean by affordable housing?”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CHARLESTON CITY PLAN HOUSING 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smtClean="0"/>
              <a:t>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0635" y="3832412"/>
            <a:ext cx="3133165" cy="2330687"/>
          </a:xfrm>
          <a:prstGeom prst="rect">
            <a:avLst/>
          </a:prstGeom>
          <a:solidFill>
            <a:srgbClr val="C9D4D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Regulates the location and type of housing through the zoning code. Can contribute to an increase in for affordable housing by creating </a:t>
            </a:r>
            <a:r>
              <a:rPr lang="en-US" sz="1412" b="1" dirty="0">
                <a:solidFill>
                  <a:srgbClr val="295453"/>
                </a:solidFill>
                <a:latin typeface="Century Gothic" panose="020B0502020202020204" pitchFamily="34" charset="0"/>
              </a:rPr>
              <a:t>incentives for developers</a:t>
            </a:r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, charging </a:t>
            </a:r>
            <a:r>
              <a:rPr lang="en-US" sz="1412" b="1" dirty="0">
                <a:solidFill>
                  <a:srgbClr val="295453"/>
                </a:solidFill>
                <a:latin typeface="Century Gothic" panose="020B0502020202020204" pitchFamily="34" charset="0"/>
              </a:rPr>
              <a:t>development fees </a:t>
            </a:r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to fund affordable housing, and </a:t>
            </a:r>
            <a:r>
              <a:rPr lang="en-US" sz="1412" b="1" dirty="0">
                <a:solidFill>
                  <a:srgbClr val="295453"/>
                </a:solidFill>
                <a:latin typeface="Century Gothic" panose="020B0502020202020204" pitchFamily="34" charset="0"/>
              </a:rPr>
              <a:t>minimizing regulatory burden</a:t>
            </a:r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.</a:t>
            </a:r>
            <a:endParaRPr lang="en-US" sz="1412" dirty="0">
              <a:solidFill>
                <a:srgbClr val="295453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371" y="3227744"/>
            <a:ext cx="4141694" cy="5810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88" b="1" dirty="0">
                <a:solidFill>
                  <a:srgbClr val="295453"/>
                </a:solidFill>
                <a:latin typeface="Century Gothic" panose="020B0502020202020204" pitchFamily="34" charset="0"/>
              </a:rPr>
              <a:t>DEPARTMENT OF PLANNING, PRESERVATION &amp; SUSTAINABILITY</a:t>
            </a:r>
          </a:p>
        </p:txBody>
      </p:sp>
      <p:sp>
        <p:nvSpPr>
          <p:cNvPr id="7" name="Down Arrow 6"/>
          <p:cNvSpPr/>
          <p:nvPr/>
        </p:nvSpPr>
        <p:spPr>
          <a:xfrm rot="16200000">
            <a:off x="3976912" y="4522327"/>
            <a:ext cx="706419" cy="976817"/>
          </a:xfrm>
          <a:prstGeom prst="downArrow">
            <a:avLst/>
          </a:prstGeom>
          <a:solidFill>
            <a:srgbClr val="EBB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8" name="TextBox 7"/>
          <p:cNvSpPr txBox="1"/>
          <p:nvPr/>
        </p:nvSpPr>
        <p:spPr>
          <a:xfrm>
            <a:off x="4078941" y="403412"/>
            <a:ext cx="4141694" cy="5810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88" b="1" dirty="0">
                <a:solidFill>
                  <a:srgbClr val="295453"/>
                </a:solidFill>
                <a:latin typeface="Century Gothic" panose="020B0502020202020204" pitchFamily="34" charset="0"/>
              </a:rPr>
              <a:t>DEPARTMENT OF HOUSING &amp; COMMUNITY DEVELOPMENT</a:t>
            </a:r>
            <a:endParaRPr lang="en-US" sz="1588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4867" y="1039178"/>
            <a:ext cx="3449843" cy="1984649"/>
          </a:xfrm>
          <a:prstGeom prst="rect">
            <a:avLst/>
          </a:prstGeom>
          <a:solidFill>
            <a:srgbClr val="C9D4D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Administers funding from various sources to increase the supply of affordable housing and improve quality of life for </a:t>
            </a:r>
            <a:r>
              <a:rPr lang="en-US" sz="1412" b="1" dirty="0">
                <a:solidFill>
                  <a:srgbClr val="295453"/>
                </a:solidFill>
                <a:latin typeface="Century Gothic" panose="020B0502020202020204" pitchFamily="34" charset="0"/>
              </a:rPr>
              <a:t>low- to moderate-income</a:t>
            </a:r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 families and individuals.  </a:t>
            </a:r>
          </a:p>
        </p:txBody>
      </p:sp>
      <p:sp>
        <p:nvSpPr>
          <p:cNvPr id="10" name="Down Arrow 9"/>
          <p:cNvSpPr/>
          <p:nvPr/>
        </p:nvSpPr>
        <p:spPr>
          <a:xfrm>
            <a:off x="5878158" y="3117388"/>
            <a:ext cx="706419" cy="680647"/>
          </a:xfrm>
          <a:prstGeom prst="downArrow">
            <a:avLst/>
          </a:prstGeom>
          <a:solidFill>
            <a:srgbClr val="EBB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1" name="TextBox 10"/>
          <p:cNvSpPr txBox="1"/>
          <p:nvPr/>
        </p:nvSpPr>
        <p:spPr>
          <a:xfrm>
            <a:off x="7877736" y="436147"/>
            <a:ext cx="4141694" cy="5810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88" b="1" dirty="0">
                <a:solidFill>
                  <a:srgbClr val="295453"/>
                </a:solidFill>
                <a:latin typeface="Century Gothic" panose="020B0502020202020204" pitchFamily="34" charset="0"/>
              </a:rPr>
              <a:t>CITY OF CHARLESTON HOUSING AUTHORITY</a:t>
            </a:r>
            <a:endParaRPr lang="en-US" sz="1588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4766" y="1039177"/>
            <a:ext cx="3267635" cy="1984649"/>
          </a:xfrm>
          <a:prstGeom prst="rect">
            <a:avLst/>
          </a:prstGeom>
          <a:solidFill>
            <a:srgbClr val="C9D4D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Administers the local public housing and voucher-assisted housing programs funded by the Department of Housing and Urban Development (HUD), to provide housing for </a:t>
            </a:r>
            <a:r>
              <a:rPr lang="en-US" sz="1412" b="1" dirty="0">
                <a:solidFill>
                  <a:srgbClr val="295453"/>
                </a:solidFill>
                <a:latin typeface="Century Gothic" panose="020B0502020202020204" pitchFamily="34" charset="0"/>
              </a:rPr>
              <a:t>low- and very low-income </a:t>
            </a:r>
            <a:r>
              <a:rPr lang="en-US" sz="1412" dirty="0">
                <a:solidFill>
                  <a:srgbClr val="295453"/>
                </a:solidFill>
                <a:latin typeface="Century Gothic" panose="020B0502020202020204" pitchFamily="34" charset="0"/>
              </a:rPr>
              <a:t>families and individuals.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9595374" y="3102083"/>
            <a:ext cx="706419" cy="680647"/>
          </a:xfrm>
          <a:prstGeom prst="downArrow">
            <a:avLst/>
          </a:prstGeom>
          <a:solidFill>
            <a:srgbClr val="EBB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6" y="241274"/>
            <a:ext cx="894566" cy="89456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120416" y="4130589"/>
            <a:ext cx="6200439" cy="1782494"/>
          </a:xfrm>
          <a:prstGeom prst="rect">
            <a:avLst/>
          </a:prstGeom>
          <a:noFill/>
          <a:ln w="28575">
            <a:solidFill>
              <a:srgbClr val="295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65" b="1" dirty="0">
                <a:solidFill>
                  <a:srgbClr val="295453"/>
                </a:solidFill>
                <a:latin typeface="Century Gothic" panose="020B0502020202020204" pitchFamily="34" charset="0"/>
              </a:rPr>
              <a:t>AFFORDABLE HOUSING CREATION AND PRESERVATION</a:t>
            </a:r>
            <a:endParaRPr lang="en-US" sz="1765" b="1" dirty="0">
              <a:solidFill>
                <a:srgbClr val="295453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236" y="3102083"/>
            <a:ext cx="3393477" cy="3218035"/>
          </a:xfrm>
          <a:prstGeom prst="rect">
            <a:avLst/>
          </a:prstGeom>
          <a:noFill/>
          <a:ln w="76200">
            <a:solidFill>
              <a:srgbClr val="C973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7029" y="1743635"/>
            <a:ext cx="4291853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rgbClr val="567C81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3530" kern="0" dirty="0"/>
              <a:t>WHO DOES WHAT</a:t>
            </a:r>
            <a:endParaRPr lang="en-US" sz="3530" kern="0" dirty="0"/>
          </a:p>
        </p:txBody>
      </p:sp>
    </p:spTree>
    <p:extLst>
      <p:ext uri="{BB962C8B-B14F-4D97-AF65-F5344CB8AC3E}">
        <p14:creationId xmlns:p14="http://schemas.microsoft.com/office/powerpoint/2010/main" val="230326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CHARLESTON CITY PLAN HOUSING LAB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smtClean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86118" y="1746490"/>
            <a:ext cx="6781808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rgbClr val="567C81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3530" kern="0" dirty="0"/>
              <a:t>HOUSING </a:t>
            </a:r>
            <a:r>
              <a:rPr lang="en-US" sz="3530" kern="0" dirty="0" smtClean="0"/>
              <a:t>ANALYSIS</a:t>
            </a:r>
            <a:endParaRPr lang="en-US" sz="353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1353313" y="2689412"/>
            <a:ext cx="10004074" cy="10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18" i="1" dirty="0" smtClean="0">
                <a:solidFill>
                  <a:srgbClr val="567C81"/>
                </a:solidFill>
                <a:latin typeface="Century Schoolbook" panose="02040604050505020304" pitchFamily="18" charset="0"/>
              </a:rPr>
              <a:t>Community Data Platforms</a:t>
            </a:r>
          </a:p>
          <a:p>
            <a:endParaRPr lang="en-US" sz="2118" i="1" dirty="0">
              <a:solidFill>
                <a:srgbClr val="567C81"/>
              </a:solidFill>
              <a:latin typeface="Century Schoolbook" panose="02040604050505020304" pitchFamily="18" charset="0"/>
            </a:endParaRPr>
          </a:p>
          <a:p>
            <a:r>
              <a:rPr lang="en-US" sz="2118" i="1" dirty="0" smtClean="0">
                <a:solidFill>
                  <a:srgbClr val="567C81"/>
                </a:solidFill>
                <a:latin typeface="Century Schoolbook" panose="02040604050505020304" pitchFamily="18" charset="0"/>
              </a:rPr>
              <a:t>Housing Labs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30" y="395139"/>
            <a:ext cx="1411941" cy="1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6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FINDINGS CITYWIDE (infographics)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1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4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540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Century Schoolbook</vt:lpstr>
      <vt:lpstr>Tw Cen MT</vt:lpstr>
      <vt:lpstr>Office Theme</vt:lpstr>
      <vt:lpstr>Goals for this session</vt:lpstr>
      <vt:lpstr>Introduction to Housing Analysis</vt:lpstr>
      <vt:lpstr>PowerPoint Presentation</vt:lpstr>
      <vt:lpstr>PowerPoint Presentation</vt:lpstr>
      <vt:lpstr>PowerPoint Presentation</vt:lpstr>
      <vt:lpstr>PowerPoint Presentation</vt:lpstr>
      <vt:lpstr>Questions/Thoughts</vt:lpstr>
      <vt:lpstr>KEY FINDINGS CITYWIDE (infographics)</vt:lpstr>
      <vt:lpstr>Questions/Thoughts</vt:lpstr>
      <vt:lpstr>Community input &amp; Draft Recommendations</vt:lpstr>
      <vt:lpstr>Housing-related Recs in other Plan Elements</vt:lpstr>
      <vt:lpstr>Group Discussion</vt:lpstr>
    </vt:vector>
  </TitlesOfParts>
  <Company>City of Charleston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for this session</dc:title>
  <dc:creator>Stuber, Chloe</dc:creator>
  <cp:lastModifiedBy>Stuber, Chloe</cp:lastModifiedBy>
  <cp:revision>4</cp:revision>
  <dcterms:created xsi:type="dcterms:W3CDTF">2021-03-25T18:27:41Z</dcterms:created>
  <dcterms:modified xsi:type="dcterms:W3CDTF">2021-03-25T18:52:26Z</dcterms:modified>
</cp:coreProperties>
</file>